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1" r:id="rId2"/>
    <p:sldId id="273" r:id="rId3"/>
    <p:sldId id="272" r:id="rId4"/>
    <p:sldId id="278" r:id="rId5"/>
    <p:sldId id="277" r:id="rId6"/>
    <p:sldId id="274" r:id="rId7"/>
    <p:sldId id="2362" r:id="rId8"/>
    <p:sldId id="2352" r:id="rId9"/>
    <p:sldId id="275" r:id="rId10"/>
    <p:sldId id="259" r:id="rId11"/>
    <p:sldId id="270" r:id="rId12"/>
    <p:sldId id="269" r:id="rId13"/>
    <p:sldId id="276" r:id="rId14"/>
    <p:sldId id="256" r:id="rId15"/>
    <p:sldId id="257" r:id="rId16"/>
    <p:sldId id="258" r:id="rId17"/>
    <p:sldId id="23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CACC-A13F-5D4F-BB63-5F5AEF1F3A4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4B53E-4592-8647-8E3E-9B86777D5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2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 txBox="1">
            <a:spLocks noGrp="1" noChangeArrowheads="1"/>
          </p:cNvSpPr>
          <p:nvPr/>
        </p:nvSpPr>
        <p:spPr bwMode="auto">
          <a:xfrm>
            <a:off x="3" y="1"/>
            <a:ext cx="3301649" cy="49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9949" tIns="49973" rIns="99949" bIns="49973"/>
          <a:lstStyle/>
          <a:p>
            <a:pPr defTabSz="995700"/>
            <a:r>
              <a:rPr lang="en-US" sz="1000" b="1" dirty="0">
                <a:solidFill>
                  <a:prstClr val="black"/>
                </a:solidFill>
                <a:latin typeface="Calibri"/>
              </a:rPr>
              <a:t>Presentation Title</a:t>
            </a:r>
          </a:p>
        </p:txBody>
      </p:sp>
      <p:sp>
        <p:nvSpPr>
          <p:cNvPr id="40963" name="Rectangle 5"/>
          <p:cNvSpPr txBox="1">
            <a:spLocks noGrp="1" noChangeArrowheads="1"/>
          </p:cNvSpPr>
          <p:nvPr/>
        </p:nvSpPr>
        <p:spPr bwMode="auto">
          <a:xfrm>
            <a:off x="4317809" y="1"/>
            <a:ext cx="3301648" cy="49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9949" tIns="49973" rIns="99949" bIns="49973"/>
          <a:lstStyle/>
          <a:p>
            <a:pPr algn="r" defTabSz="995700"/>
            <a:fld id="{7D5F5DEE-91AA-4A12-93AF-57D21721B88A}" type="datetime4">
              <a:rPr lang="en-US" sz="1000" b="1">
                <a:solidFill>
                  <a:prstClr val="black"/>
                </a:solidFill>
                <a:latin typeface="Calibri"/>
              </a:rPr>
              <a:pPr algn="r" defTabSz="995700"/>
              <a:t>June 14, 2021</a:t>
            </a:fld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964" name="Rectangle 6"/>
          <p:cNvSpPr txBox="1">
            <a:spLocks noGrp="1" noChangeArrowheads="1"/>
          </p:cNvSpPr>
          <p:nvPr/>
        </p:nvSpPr>
        <p:spPr bwMode="auto">
          <a:xfrm>
            <a:off x="3" y="9409371"/>
            <a:ext cx="3301649" cy="49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9949" tIns="49973" rIns="99949" bIns="49973" anchor="b"/>
          <a:lstStyle/>
          <a:p>
            <a:pPr defTabSz="995700"/>
            <a:r>
              <a:rPr lang="en-US" sz="1000" b="1" dirty="0">
                <a:solidFill>
                  <a:prstClr val="black"/>
                </a:solidFill>
                <a:latin typeface="Calibri"/>
              </a:rPr>
              <a:t>Speaker Name</a:t>
            </a:r>
          </a:p>
        </p:txBody>
      </p:sp>
      <p:sp>
        <p:nvSpPr>
          <p:cNvPr id="40965" name="Rectangle 7"/>
          <p:cNvSpPr txBox="1">
            <a:spLocks noGrp="1" noChangeArrowheads="1"/>
          </p:cNvSpPr>
          <p:nvPr/>
        </p:nvSpPr>
        <p:spPr bwMode="auto">
          <a:xfrm>
            <a:off x="4317809" y="9409371"/>
            <a:ext cx="3301648" cy="49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9949" tIns="49973" rIns="99949" bIns="49973" anchor="b"/>
          <a:lstStyle/>
          <a:p>
            <a:pPr algn="r" defTabSz="995700"/>
            <a:fld id="{4F27740E-ADB6-4278-883B-44F4E72F9A50}" type="slidenum">
              <a:rPr lang="en-US" sz="1000" b="1">
                <a:solidFill>
                  <a:prstClr val="black"/>
                </a:solidFill>
                <a:latin typeface="Calibri"/>
              </a:rPr>
              <a:pPr algn="r" defTabSz="995700"/>
              <a:t>7</a:t>
            </a:fld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11175" y="741363"/>
            <a:ext cx="6597650" cy="3711575"/>
          </a:xfrm>
          <a:ln/>
        </p:spPr>
      </p:sp>
      <p:sp>
        <p:nvSpPr>
          <p:cNvPr id="409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986" y="4702999"/>
            <a:ext cx="6093490" cy="4456448"/>
          </a:xfrm>
          <a:noFill/>
          <a:ln w="9525"/>
        </p:spPr>
        <p:txBody>
          <a:bodyPr lIns="102379" tIns="50322" rIns="102379" bIns="50322"/>
          <a:lstStyle/>
          <a:p>
            <a:endParaRPr lang="en-US" sz="1000" b="1" dirty="0"/>
          </a:p>
          <a:p>
            <a:pPr rt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002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E300-D21C-9644-A3FA-03E7ABC7B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3D860-98D0-B94B-89C3-95204CEA1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489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11BE-5E69-CB4E-A11B-F4577F70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65C2B-A6C5-1149-BBEE-8A5B18537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0786A-B957-4240-89D0-432359B4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88026-1E7A-C746-A4D9-8281222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D0BF8-E249-9F4F-A227-C6E26F8B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198679-E93C-E349-BEB7-4B7AA09B5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9097B-33AA-7747-A155-EF63AD04A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4BE7E-B6B1-8B4D-AF89-1F5A009C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3AD4D-438B-F449-87F9-FC5538BC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11172-64A5-0749-8959-ECDA0C4C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1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42B8-CE22-4048-825F-3075B021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B573-586E-5F4C-89D5-42FAF401D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6EFF4-6EE1-884F-9DD7-9FF2C18C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1F184-C119-F64C-99FE-A7A344C2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3873-269A-5B41-BBC7-2CE4B97C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6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8540-2CBE-7340-ADF4-C31DFC00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45167-4752-C945-8081-3C169DCD7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7E51F-0D02-7F44-87B5-9FF22D7D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1F19B-CC12-1A43-8A6C-BF549279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3B87E-E037-6846-B750-05FC8DC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8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AD7E-D315-B449-A7C1-EDFF80EF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3289-12FE-E848-8AE8-1687E2D1C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D2705-414B-784B-9E39-D976FC52F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7AAAB-D244-1F4D-94E4-17E61669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55675-0ED1-2E40-B389-45C7A9AB2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5340D-6A26-BF4F-B9DC-70494BFB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8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EBB1-B15B-0441-BCF7-7466E042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5D8E8-677E-CA40-9489-7AA09706B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96270-CBEB-1644-A62E-ADB1B764A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7E27E-1930-E845-8EBD-CAE831F3C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0CAEA-A2C9-AE4E-82CC-F679AFD0B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C4D33E-3CDA-E943-A2B7-A4C43CC7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FC025-69C7-9E4A-9D07-B89C44E0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9D34F4-289F-F244-8C76-2119018C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8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1D6A-D30F-324F-A28C-4613BBEB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3FC91-1C08-E142-93A8-C36F3A36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FA2A9-9DA9-BC4E-9C1A-1235CAE9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9853C-7EBC-D24A-9D75-B8804AA0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3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D6EDE-D1DF-434F-B84C-46FBCF87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C6823-2D78-314F-BAE3-5202D170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F18A8-171D-474C-9B0C-C5ADE5C8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0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6633-0B73-BE4B-AE55-06941181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E1DD-9B18-B34C-9B04-38282702A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E59F3-B8CF-4141-9063-D7B6E0784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6B55B-2088-E245-87EB-C84CA9DA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0321C-0C0D-564F-9DA1-9E1E9BE0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3307D-6681-3A49-84FC-58A8B5F7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70BF-E5BB-8B4A-8EFD-78983719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A894A3-A7A5-9445-AB82-A512186C2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B3C88-19BB-6147-80C2-98011086A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44B2-101A-7E44-8D51-1D8B2EEE3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30D20-7E5F-2E4D-9B97-E77E5478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64801-31B8-E94D-99AB-A39828A6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9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A0DBC-BC8B-2348-9D2A-39731892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9C993-520C-344D-AE75-23D5C1CE0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37C8-3BD1-0A43-9704-5363B3C65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5FB9A-C000-ED4F-B732-A5AD31FAD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C7375-945F-5742-A31C-8B7139B2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267A-9003-834E-B891-CD2A050AE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7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jpeg"/><Relationship Id="rId10" Type="http://schemas.openxmlformats.org/officeDocument/2006/relationships/image" Target="../media/image40.tiff"/><Relationship Id="rId4" Type="http://schemas.openxmlformats.org/officeDocument/2006/relationships/image" Target="../media/image35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nBioDex/Excel-to-SBO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C002BD9-8B01-436B-815B-33C88A5A2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E1FD-F869-8C46-B640-64115A470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Software for Synthetic Biology Workflows: How to Improve Your Productivity and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24B15-B55F-CD49-8BA0-2AB58B419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Chris J. Myers, University of Colorado Boulder</a:t>
            </a:r>
          </a:p>
          <a:p>
            <a:r>
              <a:rPr lang="en-US" dirty="0">
                <a:solidFill>
                  <a:srgbClr val="FFFFFF"/>
                </a:solidFill>
              </a:rPr>
              <a:t>Jacob Beal, BBN/Raytheon</a:t>
            </a:r>
          </a:p>
          <a:p>
            <a:r>
              <a:rPr lang="en-US" dirty="0">
                <a:solidFill>
                  <a:srgbClr val="FFFFFF"/>
                </a:solidFill>
              </a:rPr>
              <a:t>Gonzalo Vidal Pena, Pontificia Universidad </a:t>
            </a:r>
            <a:r>
              <a:rPr lang="en-US" dirty="0" err="1">
                <a:solidFill>
                  <a:srgbClr val="FFFFFF"/>
                </a:solidFill>
              </a:rPr>
              <a:t>Católica</a:t>
            </a:r>
            <a:r>
              <a:rPr lang="en-US" dirty="0">
                <a:solidFill>
                  <a:srgbClr val="FFFFFF"/>
                </a:solidFill>
              </a:rPr>
              <a:t> de Chile</a:t>
            </a:r>
          </a:p>
          <a:p>
            <a:r>
              <a:rPr lang="en-US" dirty="0">
                <a:solidFill>
                  <a:srgbClr val="FFFFFF"/>
                </a:solidFill>
              </a:rPr>
              <a:t>Daniel Bryce, SIFT</a:t>
            </a:r>
          </a:p>
        </p:txBody>
      </p:sp>
    </p:spTree>
    <p:extLst>
      <p:ext uri="{BB962C8B-B14F-4D97-AF65-F5344CB8AC3E}">
        <p14:creationId xmlns:p14="http://schemas.microsoft.com/office/powerpoint/2010/main" val="25106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18A3DA3-D161-4AE3-AE97-9CE53AC1F68B}"/>
              </a:ext>
            </a:extLst>
          </p:cNvPr>
          <p:cNvGraphicFramePr>
            <a:graphicFrameLocks noGrp="1"/>
          </p:cNvGraphicFramePr>
          <p:nvPr/>
        </p:nvGraphicFramePr>
        <p:xfrm>
          <a:off x="757535" y="379694"/>
          <a:ext cx="10674331" cy="58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4331">
                  <a:extLst>
                    <a:ext uri="{9D8B030D-6E8A-4147-A177-3AD203B41FA5}">
                      <a16:colId xmlns:a16="http://schemas.microsoft.com/office/drawing/2014/main" val="2106447298"/>
                    </a:ext>
                  </a:extLst>
                </a:gridCol>
              </a:tblGrid>
              <a:tr h="580628">
                <a:tc>
                  <a:txBody>
                    <a:bodyPr/>
                    <a:lstStyle/>
                    <a:p>
                      <a:r>
                        <a:rPr lang="en-US" sz="38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Flapjack</a:t>
                      </a:r>
                      <a:endParaRPr lang="es-MX" sz="3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6466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98A3A1-72C1-463F-B43B-92ACFDB7D96C}"/>
              </a:ext>
            </a:extLst>
          </p:cNvPr>
          <p:cNvSpPr txBox="1"/>
          <p:nvPr/>
        </p:nvSpPr>
        <p:spPr>
          <a:xfrm>
            <a:off x="760138" y="1525494"/>
            <a:ext cx="5335862" cy="4941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Bef>
                <a:spcPts val="2328"/>
              </a:spcBef>
              <a:buFont typeface="Arial" panose="020B0604020202020204" pitchFamily="34" charset="0"/>
              <a:buChar char="•"/>
            </a:pPr>
            <a:r>
              <a:rPr lang="en-US" sz="2222" dirty="0"/>
              <a:t>Flapjack is a data management and analysis tool for genetic circuit design.</a:t>
            </a:r>
          </a:p>
          <a:p>
            <a:pPr marL="342900" indent="-342900">
              <a:spcBef>
                <a:spcPts val="2328"/>
              </a:spcBef>
              <a:buFont typeface="Arial" panose="020B0604020202020204" pitchFamily="34" charset="0"/>
              <a:buChar char="•"/>
            </a:pPr>
            <a:r>
              <a:rPr lang="en-US" sz="2222" dirty="0"/>
              <a:t>Aim is to complete SBOL-based Open-Source </a:t>
            </a:r>
            <a:r>
              <a:rPr lang="en-US" sz="2222" i="1" dirty="0"/>
              <a:t>Design, Build, Test, Learn</a:t>
            </a:r>
            <a:r>
              <a:rPr lang="en-US" sz="2222" dirty="0"/>
              <a:t> workflow </a:t>
            </a:r>
          </a:p>
          <a:p>
            <a:pPr marL="342900" indent="-342900">
              <a:spcBef>
                <a:spcPts val="2328"/>
              </a:spcBef>
              <a:buFont typeface="Arial" panose="020B0604020202020204" pitchFamily="34" charset="0"/>
              <a:buChar char="•"/>
            </a:pPr>
            <a:r>
              <a:rPr lang="en-US" sz="2222" dirty="0"/>
              <a:t>Helps to analyze data in a more visual and user-friendly way.</a:t>
            </a:r>
          </a:p>
          <a:p>
            <a:pPr marL="342900" indent="-342900">
              <a:spcBef>
                <a:spcPts val="2328"/>
              </a:spcBef>
              <a:buFont typeface="Arial" panose="020B0604020202020204" pitchFamily="34" charset="0"/>
              <a:buChar char="•"/>
            </a:pPr>
            <a:r>
              <a:rPr lang="en-US" sz="2222" dirty="0"/>
              <a:t>System consists of a web app with a back-end data registry and analysis engine, accessible as a REST API.</a:t>
            </a:r>
          </a:p>
          <a:p>
            <a:pPr marL="342900" indent="-342900">
              <a:spcBef>
                <a:spcPts val="2328"/>
              </a:spcBef>
              <a:buFont typeface="Arial" panose="020B0604020202020204" pitchFamily="34" charset="0"/>
              <a:buChar char="•"/>
            </a:pPr>
            <a:r>
              <a:rPr lang="en-US" sz="2222" dirty="0"/>
              <a:t>Frontend provides powerful querying, plotting, and analysis tools.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55646BC-CC8B-466B-9DF9-004F51D0B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694" y="1528827"/>
            <a:ext cx="4952866" cy="495286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C519F5-5826-413A-BF86-B74D0DBE7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3309" y="379694"/>
            <a:ext cx="448556" cy="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5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E523F4-AC83-49E4-B6CB-6A1AD68D3FEF}"/>
              </a:ext>
            </a:extLst>
          </p:cNvPr>
          <p:cNvGraphicFramePr>
            <a:graphicFrameLocks noGrp="1"/>
          </p:cNvGraphicFramePr>
          <p:nvPr/>
        </p:nvGraphicFramePr>
        <p:xfrm>
          <a:off x="757535" y="379694"/>
          <a:ext cx="10674331" cy="58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4331">
                  <a:extLst>
                    <a:ext uri="{9D8B030D-6E8A-4147-A177-3AD203B41FA5}">
                      <a16:colId xmlns:a16="http://schemas.microsoft.com/office/drawing/2014/main" val="2106447298"/>
                    </a:ext>
                  </a:extLst>
                </a:gridCol>
              </a:tblGrid>
              <a:tr h="580628">
                <a:tc>
                  <a:txBody>
                    <a:bodyPr/>
                    <a:lstStyle/>
                    <a:p>
                      <a:r>
                        <a:rPr lang="en-US" sz="3800">
                          <a:solidFill>
                            <a:schemeClr val="tx1"/>
                          </a:solidFill>
                          <a:latin typeface="+mj-lt"/>
                        </a:rPr>
                        <a:t>Uploading data: Plate reader</a:t>
                      </a:r>
                      <a:endParaRPr lang="es-MX" sz="3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646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F2E5E6-EE4D-4220-9B61-2D11F365E728}"/>
              </a:ext>
            </a:extLst>
          </p:cNvPr>
          <p:cNvSpPr txBox="1"/>
          <p:nvPr/>
        </p:nvSpPr>
        <p:spPr>
          <a:xfrm>
            <a:off x="757535" y="1525493"/>
            <a:ext cx="5146940" cy="683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222" dirty="0"/>
              <a:t>Flapjack allows you to upload data obtained directly from a plate reader.</a:t>
            </a:r>
            <a:endParaRPr lang="es-MX" sz="2222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AA2A0-891C-45E7-81BE-BA99BA5A9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94" b="3505"/>
          <a:stretch/>
        </p:blipFill>
        <p:spPr>
          <a:xfrm>
            <a:off x="761813" y="2728089"/>
            <a:ext cx="5132581" cy="3750217"/>
          </a:xfrm>
          <a:prstGeom prst="rect">
            <a:avLst/>
          </a:prstGeom>
          <a:effectLst>
            <a:outerShdw blurRad="2032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38F99E-CB6F-4D0C-A8D0-2BC305C1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15" y="4001419"/>
            <a:ext cx="4956175" cy="393463"/>
          </a:xfrm>
          <a:prstGeom prst="rect">
            <a:avLst/>
          </a:prstGeom>
          <a:effectLst>
            <a:outerShdw blurRad="2032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237DB-787D-4467-800E-40C5AF2AD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648" y="5178797"/>
            <a:ext cx="6477540" cy="1299509"/>
          </a:xfrm>
          <a:prstGeom prst="rect">
            <a:avLst/>
          </a:prstGeom>
          <a:effectLst>
            <a:outerShdw blurRad="203200" dir="5400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D27D5C-03FB-456A-8BA8-8EEAE268B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3309" y="379694"/>
            <a:ext cx="448556" cy="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0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E523F4-AC83-49E4-B6CB-6A1AD68D3FEF}"/>
              </a:ext>
            </a:extLst>
          </p:cNvPr>
          <p:cNvGraphicFramePr>
            <a:graphicFrameLocks noGrp="1"/>
          </p:cNvGraphicFramePr>
          <p:nvPr/>
        </p:nvGraphicFramePr>
        <p:xfrm>
          <a:off x="757535" y="379694"/>
          <a:ext cx="10674331" cy="58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4331">
                  <a:extLst>
                    <a:ext uri="{9D8B030D-6E8A-4147-A177-3AD203B41FA5}">
                      <a16:colId xmlns:a16="http://schemas.microsoft.com/office/drawing/2014/main" val="2106447298"/>
                    </a:ext>
                  </a:extLst>
                </a:gridCol>
              </a:tblGrid>
              <a:tr h="580628">
                <a:tc>
                  <a:txBody>
                    <a:bodyPr/>
                    <a:lstStyle/>
                    <a:p>
                      <a:r>
                        <a:rPr lang="en-US" sz="3800">
                          <a:solidFill>
                            <a:schemeClr val="tx1"/>
                          </a:solidFill>
                          <a:latin typeface="+mj-lt"/>
                        </a:rPr>
                        <a:t>Browse and View page</a:t>
                      </a:r>
                      <a:endParaRPr lang="es-MX" sz="3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646605"/>
                  </a:ext>
                </a:extLst>
              </a:tr>
            </a:tbl>
          </a:graphicData>
        </a:graphic>
      </p:graphicFrame>
      <p:pic>
        <p:nvPicPr>
          <p:cNvPr id="19" name="Studies">
            <a:extLst>
              <a:ext uri="{FF2B5EF4-FFF2-40B4-BE49-F238E27FC236}">
                <a16:creationId xmlns:a16="http://schemas.microsoft.com/office/drawing/2014/main" id="{70431954-109F-4BA6-ACF2-C13FC2A7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31" y="1525493"/>
            <a:ext cx="6476825" cy="3634625"/>
          </a:xfrm>
          <a:prstGeom prst="rect">
            <a:avLst/>
          </a:prstGeom>
          <a:effectLst>
            <a:outerShdw blurRad="2032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View">
            <a:extLst>
              <a:ext uri="{FF2B5EF4-FFF2-40B4-BE49-F238E27FC236}">
                <a16:creationId xmlns:a16="http://schemas.microsoft.com/office/drawing/2014/main" id="{F8C5F34E-B12B-41C2-8BC8-7C3008323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040" y="3223380"/>
            <a:ext cx="6476825" cy="3634621"/>
          </a:xfrm>
          <a:prstGeom prst="rect">
            <a:avLst/>
          </a:prstGeom>
          <a:effectLst>
            <a:outerShdw blurRad="2032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33300EB-B8D6-4769-9F29-817CAC13B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3309" y="379694"/>
            <a:ext cx="448556" cy="571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21A799-C84E-431C-BF38-CCEBAA5B13C7}"/>
              </a:ext>
            </a:extLst>
          </p:cNvPr>
          <p:cNvSpPr txBox="1"/>
          <p:nvPr/>
        </p:nvSpPr>
        <p:spPr>
          <a:xfrm>
            <a:off x="764153" y="5452284"/>
            <a:ext cx="4190887" cy="683905"/>
          </a:xfrm>
          <a:prstGeom prst="rect">
            <a:avLst/>
          </a:prstGeom>
          <a:noFill/>
        </p:spPr>
        <p:txBody>
          <a:bodyPr wrap="square" lIns="0" tIns="0" rIns="152396" bIns="0" rtlCol="0">
            <a:spAutoFit/>
          </a:bodyPr>
          <a:lstStyle/>
          <a:p>
            <a:r>
              <a:rPr lang="en-US" sz="2222" dirty="0"/>
              <a:t> Visualize and analyze data in an easy and straightforward manner.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D5CC8-9BB1-4FA2-A6EB-E01F847390D4}"/>
              </a:ext>
            </a:extLst>
          </p:cNvPr>
          <p:cNvSpPr txBox="1"/>
          <p:nvPr/>
        </p:nvSpPr>
        <p:spPr>
          <a:xfrm>
            <a:off x="7236957" y="1525493"/>
            <a:ext cx="4194906" cy="341953"/>
          </a:xfrm>
          <a:prstGeom prst="rect">
            <a:avLst/>
          </a:prstGeom>
          <a:noFill/>
        </p:spPr>
        <p:txBody>
          <a:bodyPr wrap="square" lIns="152396" tIns="0" rIns="0" bIns="0" rtlCol="0">
            <a:spAutoFit/>
          </a:bodyPr>
          <a:lstStyle/>
          <a:p>
            <a:r>
              <a:rPr lang="en-US" sz="2222"/>
              <a:t>Browse by Study, Assay or Vector.</a:t>
            </a:r>
          </a:p>
        </p:txBody>
      </p:sp>
    </p:spTree>
    <p:extLst>
      <p:ext uri="{BB962C8B-B14F-4D97-AF65-F5344CB8AC3E}">
        <p14:creationId xmlns:p14="http://schemas.microsoft.com/office/powerpoint/2010/main" val="204481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5FAC1207-E155-49C3-AA1E-773063F085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17B73-D9C1-0F47-BE48-EBC494648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 Test and Learn Workflow for High Throughput Laboratory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FD26A-B825-914D-89A3-08FD6BC9D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Daniel Bryce, SIFT</a:t>
            </a:r>
          </a:p>
        </p:txBody>
      </p:sp>
    </p:spTree>
    <p:extLst>
      <p:ext uri="{BB962C8B-B14F-4D97-AF65-F5344CB8AC3E}">
        <p14:creationId xmlns:p14="http://schemas.microsoft.com/office/powerpoint/2010/main" val="223572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6365E-894F-5247-B53E-B8A25999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SD2: Round-Trip Experimental Pipeline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3A8B87-CC27-954D-BB10-CAF04C91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05" y="1584465"/>
            <a:ext cx="9090029" cy="449065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081E1D-F6AC-B847-BCAE-E6EEBA7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871" y="2115514"/>
            <a:ext cx="25485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Metadata capture, curation, and linking mediates human hand-off and accelerates end-to-end design to analysis</a:t>
            </a:r>
          </a:p>
        </p:txBody>
      </p:sp>
    </p:spTree>
    <p:extLst>
      <p:ext uri="{BB962C8B-B14F-4D97-AF65-F5344CB8AC3E}">
        <p14:creationId xmlns:p14="http://schemas.microsoft.com/office/powerpoint/2010/main" val="405187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BF9C-5E69-1145-8BB2-F8412B3E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SD2: Round-Trip Experimental Pipeline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0E2F3C-A0CD-3744-89E7-43FA26F55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7010" y="2005012"/>
            <a:ext cx="4248222" cy="2547659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3D94BDF-FC0D-8349-9BC0-A6D4AE0D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3" y="1991312"/>
            <a:ext cx="7324594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2D2D24-4AE1-334C-A398-36252DE044B5}"/>
              </a:ext>
            </a:extLst>
          </p:cNvPr>
          <p:cNvSpPr txBox="1"/>
          <p:nvPr/>
        </p:nvSpPr>
        <p:spPr>
          <a:xfrm>
            <a:off x="8153400" y="4542364"/>
            <a:ext cx="3662297" cy="18139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rmAutofit/>
          </a:bodyPr>
          <a:lstStyle/>
          <a:p>
            <a:r>
              <a:rPr lang="en-US" dirty="0"/>
              <a:t>Round-Trip achieves &gt; 120x speed-up (3 weeks to 4 hours) in the time to generate actionable analyses, compared to initial </a:t>
            </a:r>
            <a:r>
              <a:rPr lang="en-US" i="1" dirty="0"/>
              <a:t>ad hoc</a:t>
            </a:r>
            <a:r>
              <a:rPr lang="en-US" dirty="0"/>
              <a:t> manual processes.  Metadata makes the automation 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DBE3D-2EA3-0C48-92A4-F22CD4E1CE73}"/>
              </a:ext>
            </a:extLst>
          </p:cNvPr>
          <p:cNvSpPr txBox="1"/>
          <p:nvPr/>
        </p:nvSpPr>
        <p:spPr>
          <a:xfrm>
            <a:off x="601248" y="1503194"/>
            <a:ext cx="367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Round-Trip 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2359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9B0E63-8E7F-4C4A-A752-88AA26C8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SD2: Round-Trip Experimental Pipeline</a:t>
            </a:r>
          </a:p>
        </p:txBody>
      </p:sp>
      <p:pic>
        <p:nvPicPr>
          <p:cNvPr id="1030" name="Picture 6" descr="Strateos – Lux Capital">
            <a:extLst>
              <a:ext uri="{FF2B5EF4-FFF2-40B4-BE49-F238E27FC236}">
                <a16:creationId xmlns:a16="http://schemas.microsoft.com/office/drawing/2014/main" id="{CA2D9534-B730-344F-A441-8427567F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898" y="2306518"/>
            <a:ext cx="3859684" cy="72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ytheon Bbn Technologies Logo - Smart Packaging Technologies For Fast  Moving Consumer - Free Transparent PNG Download - PNGkey">
            <a:extLst>
              <a:ext uri="{FF2B5EF4-FFF2-40B4-BE49-F238E27FC236}">
                <a16:creationId xmlns:a16="http://schemas.microsoft.com/office/drawing/2014/main" id="{5F62B095-5439-4642-BF1B-FEF02B6F6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9" b="17838"/>
          <a:stretch/>
        </p:blipFill>
        <p:spPr bwMode="auto">
          <a:xfrm>
            <a:off x="115189" y="3117475"/>
            <a:ext cx="3818790" cy="10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gital Rocks - Texas Advanced Computing Center">
            <a:extLst>
              <a:ext uri="{FF2B5EF4-FFF2-40B4-BE49-F238E27FC236}">
                <a16:creationId xmlns:a16="http://schemas.microsoft.com/office/drawing/2014/main" id="{4D266EEE-01CF-4F47-AF3C-F1F4FB23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" y="4529877"/>
            <a:ext cx="3249680" cy="8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ntana State University Logo Download Page - Creative Services | Montana  State University">
            <a:extLst>
              <a:ext uri="{FF2B5EF4-FFF2-40B4-BE49-F238E27FC236}">
                <a16:creationId xmlns:a16="http://schemas.microsoft.com/office/drawing/2014/main" id="{4EFF3BA9-EB97-9D4B-B5BC-712840FB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74" y="4175658"/>
            <a:ext cx="2297807" cy="161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ometric Data Analytics, Inc.">
            <a:extLst>
              <a:ext uri="{FF2B5EF4-FFF2-40B4-BE49-F238E27FC236}">
                <a16:creationId xmlns:a16="http://schemas.microsoft.com/office/drawing/2014/main" id="{DA113DEF-7432-0B42-BE9C-FE236D0B0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01" y="3268939"/>
            <a:ext cx="3294099" cy="9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wo Six Technologies Appoints Chief Financial Officer - Two Six Technologies  | Advanced Technology Solutions for Critical Missions">
            <a:extLst>
              <a:ext uri="{FF2B5EF4-FFF2-40B4-BE49-F238E27FC236}">
                <a16:creationId xmlns:a16="http://schemas.microsoft.com/office/drawing/2014/main" id="{49CEA83F-4107-C145-A7FD-21D09A9D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52" y="4455193"/>
            <a:ext cx="3229241" cy="107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U Boulder Logo | Brand and Messaging | University of Colorado Boulder">
            <a:extLst>
              <a:ext uri="{FF2B5EF4-FFF2-40B4-BE49-F238E27FC236}">
                <a16:creationId xmlns:a16="http://schemas.microsoft.com/office/drawing/2014/main" id="{032A9F38-9F51-E94B-AD35-BEB46D3F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104" y="4176204"/>
            <a:ext cx="2613652" cy="13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RPA - Wikipedia">
            <a:extLst>
              <a:ext uri="{FF2B5EF4-FFF2-40B4-BE49-F238E27FC236}">
                <a16:creationId xmlns:a16="http://schemas.microsoft.com/office/drawing/2014/main" id="{E2289F59-AF90-3347-9B96-12A1DF3E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458" y="119842"/>
            <a:ext cx="2287174" cy="12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79AA5-635A-9C44-BC25-2E4AEE5776D5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2243" y="2337392"/>
            <a:ext cx="5129974" cy="615516"/>
          </a:xfrm>
          <a:prstGeom prst="rect">
            <a:avLst/>
          </a:prstGeom>
        </p:spPr>
      </p:pic>
      <p:pic>
        <p:nvPicPr>
          <p:cNvPr id="1034" name="Picture 10" descr="Netrias Data Solutions">
            <a:extLst>
              <a:ext uri="{FF2B5EF4-FFF2-40B4-BE49-F238E27FC236}">
                <a16:creationId xmlns:a16="http://schemas.microsoft.com/office/drawing/2014/main" id="{3569EEDB-B637-2842-A0E5-BB7D19F3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011" y="1938901"/>
            <a:ext cx="2679951" cy="19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08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C9E5F-AB8E-AB47-8651-A4ABF5B9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Invitation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05D0D-5FC6-5F44-B3D1-BBB685F9C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565480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Look forward to seeing you at the workshop at the top of the hour.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4998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D0709-F7E9-FF48-A867-EE24A8A8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Workshop Organization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CC81DC6-7A5D-0E4F-AB26-C886479F3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/>
              <a:t>A modeling workflow for genetic design</a:t>
            </a:r>
          </a:p>
          <a:p>
            <a:r>
              <a:rPr lang="en-US" sz="2000"/>
              <a:t>A production workflow for the design of libraries of genetic constructs</a:t>
            </a:r>
          </a:p>
          <a:p>
            <a:r>
              <a:rPr lang="en-US" sz="2000"/>
              <a:t>A data management workflow for genetic circuit characterization experiments</a:t>
            </a:r>
          </a:p>
          <a:p>
            <a:r>
              <a:rPr lang="en-US" sz="2000"/>
              <a:t>A test and learn workflow for high throughput laboratory science</a:t>
            </a:r>
          </a:p>
        </p:txBody>
      </p:sp>
      <p:pic>
        <p:nvPicPr>
          <p:cNvPr id="12" name="Picture 4" descr="Pipetting sample in test tube">
            <a:extLst>
              <a:ext uri="{FF2B5EF4-FFF2-40B4-BE49-F238E27FC236}">
                <a16:creationId xmlns:a16="http://schemas.microsoft.com/office/drawing/2014/main" id="{03E5210F-AF88-4BA0-883B-5E079458E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6" r="1852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235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2232505D-3D68-4423-8838-E925DA8ED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787B5-534D-3C42-91E5-2B323271F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 Modeling Workflow for Genetic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E7790-516E-164F-81B5-D8479DF3E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Chris J. Myers, 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407105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25647-4D0A-9E43-B1B2-94BB2155F52B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Synthetic Biology Knowledge System</a:t>
            </a:r>
          </a:p>
        </p:txBody>
      </p:sp>
      <p:pic>
        <p:nvPicPr>
          <p:cNvPr id="7" name="Content Placeholder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F1F0FE5-EDD1-A14A-A099-1ACC20EA5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177" y="457722"/>
            <a:ext cx="6445985" cy="5930307"/>
          </a:xfrm>
          <a:prstGeom prst="rect">
            <a:avLst/>
          </a:prstGeom>
        </p:spPr>
      </p:pic>
      <p:pic>
        <p:nvPicPr>
          <p:cNvPr id="5" name="Picture 2" descr="NSF Logo | NSF - National Science Foundation">
            <a:extLst>
              <a:ext uri="{FF2B5EF4-FFF2-40B4-BE49-F238E27FC236}">
                <a16:creationId xmlns:a16="http://schemas.microsoft.com/office/drawing/2014/main" id="{ADAEEF80-0B42-EB40-99B0-7C251C55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742" y="5772151"/>
            <a:ext cx="922840" cy="92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9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07A18-D1E4-CB49-BCBE-BFB4E658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Automated Model Generator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B214B-53A7-B74E-B01C-FEC155FD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6/8/21</a:t>
            </a:r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402AE0D-9C1D-3F4E-9B65-CC1DBE11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883" y="1825625"/>
            <a:ext cx="10218234" cy="4351338"/>
          </a:xfrm>
        </p:spPr>
      </p:pic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BBE631E7-F865-D941-ACC0-22FF5508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367" y="5983931"/>
            <a:ext cx="741044" cy="7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ARPA - Wikipedia">
            <a:extLst>
              <a:ext uri="{FF2B5EF4-FFF2-40B4-BE49-F238E27FC236}">
                <a16:creationId xmlns:a16="http://schemas.microsoft.com/office/drawing/2014/main" id="{67991C50-F117-E64A-93D4-ACC2485D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992" y="6176963"/>
            <a:ext cx="1000125" cy="54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6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D54AC6DA-17F7-47FF-9C2D-94B5D24163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0712D-9C4F-8049-948E-D3C24DC0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 Production Workflow for the Design of Libraries of Genetic Constructs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830A-506D-B646-BC95-852992C4B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Jacob Beal, BBN/Raytheon</a:t>
            </a:r>
          </a:p>
        </p:txBody>
      </p:sp>
    </p:spTree>
    <p:extLst>
      <p:ext uri="{BB962C8B-B14F-4D97-AF65-F5344CB8AC3E}">
        <p14:creationId xmlns:p14="http://schemas.microsoft.com/office/powerpoint/2010/main" val="120979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F208-8A39-274C-9057-466D50CE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Collaborative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ADB65-83A5-9D4A-81F2-C72FC6E0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695" y="3519715"/>
            <a:ext cx="881051" cy="12022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2A46B-9086-AE44-B822-BC523BDF7EF6}"/>
              </a:ext>
            </a:extLst>
          </p:cNvPr>
          <p:cNvSpPr/>
          <p:nvPr/>
        </p:nvSpPr>
        <p:spPr bwMode="auto">
          <a:xfrm>
            <a:off x="4885616" y="3613923"/>
            <a:ext cx="1605664" cy="10138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1219170" eaLnBrk="0" fontAlgn="base" hangingPunct="0">
              <a:spcAft>
                <a:spcPct val="0"/>
              </a:spcAft>
              <a:buClr>
                <a:schemeClr val="tx1"/>
              </a:buClr>
              <a:buSzPct val="110000"/>
            </a:pPr>
            <a:r>
              <a:rPr lang="en-US" sz="1867" i="1" dirty="0">
                <a:solidFill>
                  <a:schemeClr val="tx1"/>
                </a:solidFill>
                <a:latin typeface="Arial" charset="0"/>
              </a:rPr>
              <a:t>Design to order pipeline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61569B-911B-724A-8A02-D1F56762518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>
            <a:off x="4296746" y="4120849"/>
            <a:ext cx="588871" cy="1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CA5DB7-27D8-DA4D-8A02-A28EDAF1B1E0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 flipV="1">
            <a:off x="6491281" y="4120849"/>
            <a:ext cx="588871" cy="1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55339F9-EE5F-C14D-9E0E-6482796CAF4D}"/>
              </a:ext>
            </a:extLst>
          </p:cNvPr>
          <p:cNvGrpSpPr/>
          <p:nvPr/>
        </p:nvGrpSpPr>
        <p:grpSpPr>
          <a:xfrm>
            <a:off x="6899777" y="3487287"/>
            <a:ext cx="1267123" cy="1267123"/>
            <a:chOff x="994958" y="2176304"/>
            <a:chExt cx="950342" cy="950342"/>
          </a:xfrm>
        </p:grpSpPr>
        <p:pic>
          <p:nvPicPr>
            <p:cNvPr id="10" name="Picture 2" descr="Document Icon">
              <a:extLst>
                <a:ext uri="{FF2B5EF4-FFF2-40B4-BE49-F238E27FC236}">
                  <a16:creationId xmlns:a16="http://schemas.microsoft.com/office/drawing/2014/main" id="{2061B855-1058-D14F-9B77-FB8B5FFA0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958" y="2176304"/>
              <a:ext cx="950342" cy="950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926A49-658D-5441-9A2B-B7AAD869FC90}"/>
                </a:ext>
              </a:extLst>
            </p:cNvPr>
            <p:cNvSpPr txBox="1"/>
            <p:nvPr/>
          </p:nvSpPr>
          <p:spPr>
            <a:xfrm>
              <a:off x="1153886" y="2506437"/>
              <a:ext cx="511102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FASTA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7763FCF-8DF9-5341-9BE5-E6859D64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336" y="4189520"/>
            <a:ext cx="1074224" cy="394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83A2FA-1B2B-8C43-9824-E01E55022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407" y="1960773"/>
            <a:ext cx="1009675" cy="1097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0B6D5-E059-694B-8FEE-AFB66C70F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3721" y="2939036"/>
            <a:ext cx="1097280" cy="1097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75F7E8-E68C-B54B-8CF4-A6363F0D6F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87" y="5212108"/>
            <a:ext cx="1156915" cy="10972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2490B7-47F9-0641-B4F4-994E223A8A1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52" y="4386943"/>
            <a:ext cx="1156915" cy="1097280"/>
          </a:xfrm>
          <a:prstGeom prst="rect">
            <a:avLst/>
          </a:prstGeom>
        </p:spPr>
      </p:pic>
      <p:pic>
        <p:nvPicPr>
          <p:cNvPr id="2050" name="Picture 2" descr="Office Building Blue - Free vector graphic on Pixabay">
            <a:extLst>
              <a:ext uri="{FF2B5EF4-FFF2-40B4-BE49-F238E27FC236}">
                <a16:creationId xmlns:a16="http://schemas.microsoft.com/office/drawing/2014/main" id="{7C969A09-2E0B-7A49-A6C6-3C573912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11" y="3228103"/>
            <a:ext cx="1983540" cy="149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2C69A9-4B43-F742-9384-378FDAA4BD32}"/>
              </a:ext>
            </a:extLst>
          </p:cNvPr>
          <p:cNvCxnSpPr>
            <a:cxnSpLocks/>
          </p:cNvCxnSpPr>
          <p:nvPr/>
        </p:nvCxnSpPr>
        <p:spPr bwMode="auto">
          <a:xfrm flipV="1">
            <a:off x="7985137" y="4120849"/>
            <a:ext cx="588871" cy="1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EC2322-ABEB-4A4B-8AC6-0E1527B2A02D}"/>
              </a:ext>
            </a:extLst>
          </p:cNvPr>
          <p:cNvSpPr txBox="1"/>
          <p:nvPr/>
        </p:nvSpPr>
        <p:spPr>
          <a:xfrm>
            <a:off x="8083135" y="4510914"/>
            <a:ext cx="2215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DNA Synthesis Company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F40FC1-55C1-3141-9370-42978EAE8DE1}"/>
              </a:ext>
            </a:extLst>
          </p:cNvPr>
          <p:cNvCxnSpPr>
            <a:cxnSpLocks/>
          </p:cNvCxnSpPr>
          <p:nvPr/>
        </p:nvCxnSpPr>
        <p:spPr bwMode="auto">
          <a:xfrm>
            <a:off x="3851358" y="3061064"/>
            <a:ext cx="4863" cy="45865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AA5B1D-D58B-CD45-9122-0370F2495519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9147" y="4533566"/>
            <a:ext cx="606548" cy="22084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090954-28E7-244C-8B97-B4DD7BDF4A4A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 bwMode="auto">
          <a:xfrm>
            <a:off x="3856220" y="4721982"/>
            <a:ext cx="4024" cy="49012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5B5E8C-FF31-7340-81AA-2F3932AA78CB}"/>
              </a:ext>
            </a:extLst>
          </p:cNvPr>
          <p:cNvCxnSpPr>
            <a:cxnSpLocks/>
          </p:cNvCxnSpPr>
          <p:nvPr/>
        </p:nvCxnSpPr>
        <p:spPr bwMode="auto">
          <a:xfrm>
            <a:off x="2840677" y="3816049"/>
            <a:ext cx="543488" cy="15899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6E70A985-AAD6-0943-A7F4-D8E9E0B53600}"/>
              </a:ext>
            </a:extLst>
          </p:cNvPr>
          <p:cNvCxnSpPr>
            <a:cxnSpLocks/>
            <a:stCxn id="26" idx="2"/>
            <a:endCxn id="46" idx="2"/>
          </p:cNvCxnSpPr>
          <p:nvPr/>
        </p:nvCxnSpPr>
        <p:spPr bwMode="auto">
          <a:xfrm rot="5400000">
            <a:off x="6647397" y="2781203"/>
            <a:ext cx="475213" cy="4611743"/>
          </a:xfrm>
          <a:prstGeom prst="curvedConnector3">
            <a:avLst>
              <a:gd name="adj1" fmla="val 148105"/>
            </a:avLst>
          </a:prstGeom>
          <a:ln w="3810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0A8A643-33E8-8E49-8EE2-859BD00CBFD8}"/>
              </a:ext>
            </a:extLst>
          </p:cNvPr>
          <p:cNvSpPr/>
          <p:nvPr/>
        </p:nvSpPr>
        <p:spPr bwMode="auto">
          <a:xfrm>
            <a:off x="4430331" y="4967044"/>
            <a:ext cx="297599" cy="3576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06910" indent="-306910" defTabSz="121917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</a:pPr>
            <a:endParaRPr lang="en-US" sz="3200">
              <a:latin typeface="Arial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D9B4E9-008B-B446-AD21-5E68708DDBE3}"/>
              </a:ext>
            </a:extLst>
          </p:cNvPr>
          <p:cNvSpPr txBox="1"/>
          <p:nvPr/>
        </p:nvSpPr>
        <p:spPr>
          <a:xfrm>
            <a:off x="5654693" y="5615855"/>
            <a:ext cx="2221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Manufacturability issues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5094B2-0223-E84F-8195-25059479B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8950" y="1301822"/>
            <a:ext cx="991863" cy="991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90539-B33B-3B40-B35E-D51FFE6FF042}"/>
              </a:ext>
            </a:extLst>
          </p:cNvPr>
          <p:cNvSpPr txBox="1"/>
          <p:nvPr/>
        </p:nvSpPr>
        <p:spPr>
          <a:xfrm>
            <a:off x="5510812" y="1576512"/>
            <a:ext cx="3184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39B6B"/>
                </a:solidFill>
              </a:rPr>
              <a:t>Engineering Committee</a:t>
            </a:r>
          </a:p>
        </p:txBody>
      </p:sp>
    </p:spTree>
    <p:extLst>
      <p:ext uri="{BB962C8B-B14F-4D97-AF65-F5344CB8AC3E}">
        <p14:creationId xmlns:p14="http://schemas.microsoft.com/office/powerpoint/2010/main" val="275535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38F71E-F931-8940-B6CB-FC4B1EB9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0" y="1098805"/>
            <a:ext cx="11582400" cy="29838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8F3B7-13FE-324A-903E-947C18785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44"/>
          <a:stretch/>
        </p:blipFill>
        <p:spPr>
          <a:xfrm>
            <a:off x="309640" y="4600517"/>
            <a:ext cx="11582400" cy="2200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149E5-1A27-474E-A14A-780A234F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-270104"/>
            <a:ext cx="10515600" cy="1325563"/>
          </a:xfrm>
        </p:spPr>
        <p:txBody>
          <a:bodyPr/>
          <a:lstStyle/>
          <a:p>
            <a:r>
              <a:rPr lang="en-US" dirty="0"/>
              <a:t>Construct Design with Google Sheets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7DF8C9-7C5D-E74C-8F49-AFD88C4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5" y="592994"/>
            <a:ext cx="9237663" cy="5529131"/>
          </a:xfrm>
        </p:spPr>
        <p:txBody>
          <a:bodyPr>
            <a:normAutofit/>
          </a:bodyPr>
          <a:lstStyle/>
          <a:p>
            <a:r>
              <a:rPr lang="en-US" dirty="0"/>
              <a:t>Composite parts &amp; backbones for an experimental campaign: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parts to be composited: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9604A1-C444-4E4E-B2D8-23597E9763E2}"/>
              </a:ext>
            </a:extLst>
          </p:cNvPr>
          <p:cNvSpPr/>
          <p:nvPr/>
        </p:nvSpPr>
        <p:spPr>
          <a:xfrm>
            <a:off x="5844418" y="4154598"/>
            <a:ext cx="617340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67"/>
              <a:t>Based on: </a:t>
            </a:r>
            <a:r>
              <a:rPr lang="en-US" sz="1867">
                <a:hlinkClick r:id="rId4"/>
              </a:rPr>
              <a:t>https://github.com/SynBioDex/Excel-to-SBOL</a:t>
            </a:r>
            <a:r>
              <a:rPr lang="en-US" sz="1867"/>
              <a:t> 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233594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9B045BED-283E-4B39-8B58-A29C0C536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798DB-9C71-6648-8542-4960CF252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 Data Management Workflow for Genetic Circuit Characterization Experiments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85968-BDD4-8845-8A28-AE95DFAFA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Gonzalo Vidal Pena, Pontificia Universidad Católica de Chile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5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</TotalTime>
  <Words>405</Words>
  <Application>Microsoft Macintosh PowerPoint</Application>
  <PresentationFormat>Widescreen</PresentationFormat>
  <Paragraphs>60</Paragraphs>
  <Slides>17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Software for Synthetic Biology Workflows: How to Improve Your Productivity and Impact</vt:lpstr>
      <vt:lpstr>Workshop Organization</vt:lpstr>
      <vt:lpstr>A Modeling Workflow for Genetic Design</vt:lpstr>
      <vt:lpstr>PowerPoint Presentation</vt:lpstr>
      <vt:lpstr>Automated Model Generator Workflow</vt:lpstr>
      <vt:lpstr>A Production Workflow for the Design of Libraries of Genetic Constructs</vt:lpstr>
      <vt:lpstr>Online Collaborative Design</vt:lpstr>
      <vt:lpstr>Construct Design with Google Sheets</vt:lpstr>
      <vt:lpstr>A Data Management Workflow for Genetic Circuit Characterization Experiments</vt:lpstr>
      <vt:lpstr>PowerPoint Presentation</vt:lpstr>
      <vt:lpstr>PowerPoint Presentation</vt:lpstr>
      <vt:lpstr>PowerPoint Presentation</vt:lpstr>
      <vt:lpstr>A Test and Learn Workflow for High Throughput Laboratory Science</vt:lpstr>
      <vt:lpstr>DARPA SD2: Round-Trip Experimental Pipeline</vt:lpstr>
      <vt:lpstr>DARPA SD2: Round-Trip Experimental Pipeline</vt:lpstr>
      <vt:lpstr>SD2: Round-Trip Experimental Pipeline</vt:lpstr>
      <vt:lpstr>Invitation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for Synthetic Biology Workflows: How to Improve Your Productivity and Impact</dc:title>
  <dc:creator>John Myers</dc:creator>
  <cp:lastModifiedBy>John Myers</cp:lastModifiedBy>
  <cp:revision>3</cp:revision>
  <dcterms:created xsi:type="dcterms:W3CDTF">2021-06-17T16:19:34Z</dcterms:created>
  <dcterms:modified xsi:type="dcterms:W3CDTF">2021-06-21T19:41:21Z</dcterms:modified>
</cp:coreProperties>
</file>